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b4f9bc5b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b4f9bc5b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b4f9bc5bd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b4f9bc5b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b4f9bc5bd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b4f9bc5b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b4f9bc5b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b4f9bc5b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b4f9bc5b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b4f9bc5b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b4f9bc5bd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b4f9bc5b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b4f9bc5bd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b4f9bc5bd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b4f9bc5bd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b4f9bc5bd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b4f9bc5bd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1b4f9bc5b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b4f9bc5bd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1b4f9bc5bd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b4f9bc5b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b4f9bc5b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b4f9bc5bd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1b4f9bc5bd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b4f9bc5bd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1b4f9bc5b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b4f9bc5bd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1b4f9bc5bd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b4f9bc5b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1b4f9bc5b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b4f9bc5b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b4f9bc5b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b4f9bc5b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1b4f9bc5b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b4f9bc5b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1b4f9bc5b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b4f9bc5bd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b4f9bc5bd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b4f9bc5b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b4f9bc5b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b4f9bc5b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b4f9bc5b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5.gif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Jackson-Kang/Pytorch-Diffusion-Model-Tutorial" TargetMode="External"/><Relationship Id="rId4" Type="http://schemas.openxmlformats.org/officeDocument/2006/relationships/hyperlink" Target="https://github.com/dome272/Diffusion-Models-pytorch" TargetMode="External"/><Relationship Id="rId5" Type="http://schemas.openxmlformats.org/officeDocument/2006/relationships/hyperlink" Target="https://medium.com/@shubham.ksingh.cer14/diffusion-models-from-scratch-in-pytorch-cb6d349c14be" TargetMode="External"/><Relationship Id="rId6" Type="http://schemas.openxmlformats.org/officeDocument/2006/relationships/hyperlink" Target="https://nn.labml.ai/diffusion/ddpm/index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0" y="1207300"/>
            <a:ext cx="85206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5200">
                <a:solidFill>
                  <a:schemeClr val="dk1"/>
                </a:solidFill>
              </a:rPr>
              <a:t>An Introduction to Diffusion Models for Text-to-Image Generation</a:t>
            </a:r>
            <a:endParaRPr b="1" sz="3600"/>
          </a:p>
        </p:txBody>
      </p:sp>
      <p:sp>
        <p:nvSpPr>
          <p:cNvPr id="55" name="Google Shape;55;p13"/>
          <p:cNvSpPr txBox="1"/>
          <p:nvPr/>
        </p:nvSpPr>
        <p:spPr>
          <a:xfrm>
            <a:off x="3421800" y="4141700"/>
            <a:ext cx="23004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Ikne Omar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fr">
                <a:solidFill>
                  <a:srgbClr val="000000"/>
                </a:solidFill>
              </a:rPr>
              <a:t>0</a:t>
            </a:r>
            <a:r>
              <a:rPr lang="fr"/>
              <a:t>3</a:t>
            </a:r>
            <a:r>
              <a:rPr lang="fr">
                <a:solidFill>
                  <a:srgbClr val="000000"/>
                </a:solidFill>
              </a:rPr>
              <a:t>.</a:t>
            </a:r>
            <a:r>
              <a:rPr lang="fr"/>
              <a:t>12</a:t>
            </a:r>
            <a:r>
              <a:rPr lang="fr">
                <a:solidFill>
                  <a:srgbClr val="000000"/>
                </a:solidFill>
              </a:rPr>
              <a:t>.202</a:t>
            </a:r>
            <a:r>
              <a:rPr lang="fr"/>
              <a:t>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01" y="169702"/>
            <a:ext cx="1410324" cy="79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3"/>
          <p:cNvGrpSpPr/>
          <p:nvPr/>
        </p:nvGrpSpPr>
        <p:grpSpPr>
          <a:xfrm>
            <a:off x="884625" y="2571749"/>
            <a:ext cx="7374750" cy="1371026"/>
            <a:chOff x="1502225" y="3483574"/>
            <a:chExt cx="7374750" cy="1371026"/>
          </a:xfrm>
        </p:grpSpPr>
        <p:pic>
          <p:nvPicPr>
            <p:cNvPr id="58" name="Google Shape;58;p13"/>
            <p:cNvPicPr preferRelativeResize="0"/>
            <p:nvPr/>
          </p:nvPicPr>
          <p:blipFill rotWithShape="1">
            <a:blip r:embed="rId4">
              <a:alphaModFix/>
            </a:blip>
            <a:srcRect b="49477" l="0" r="0" t="0"/>
            <a:stretch/>
          </p:blipFill>
          <p:spPr>
            <a:xfrm>
              <a:off x="1502225" y="3483574"/>
              <a:ext cx="3717349" cy="1371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3"/>
            <p:cNvPicPr preferRelativeResize="0"/>
            <p:nvPr/>
          </p:nvPicPr>
          <p:blipFill rotWithShape="1">
            <a:blip r:embed="rId4">
              <a:alphaModFix/>
            </a:blip>
            <a:srcRect b="0" l="1019" r="0" t="49477"/>
            <a:stretch/>
          </p:blipFill>
          <p:spPr>
            <a:xfrm>
              <a:off x="5197475" y="3483575"/>
              <a:ext cx="3679500" cy="13710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" name="Google Shape;60;p13"/>
          <p:cNvSpPr txBox="1"/>
          <p:nvPr/>
        </p:nvSpPr>
        <p:spPr>
          <a:xfrm>
            <a:off x="1315050" y="2084150"/>
            <a:ext cx="6513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fr"/>
              <a:t>Understanding DDPMs and Their Role in Generative AI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178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III. </a:t>
            </a: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DDPM</a:t>
            </a: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: Reverse Process</a:t>
            </a:r>
            <a:endParaRPr b="1" sz="2100">
              <a:solidFill>
                <a:schemeClr val="accent5"/>
              </a:solidFill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3">
            <a:alphaModFix/>
          </a:blip>
          <a:srcRect b="-2204" l="38989" r="14007" t="83726"/>
          <a:stretch/>
        </p:blipFill>
        <p:spPr>
          <a:xfrm>
            <a:off x="588850" y="1437100"/>
            <a:ext cx="3328851" cy="2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b="52425" l="0" r="0" t="13816"/>
          <a:stretch/>
        </p:blipFill>
        <p:spPr>
          <a:xfrm>
            <a:off x="3452973" y="895037"/>
            <a:ext cx="5638974" cy="10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382975" y="750700"/>
            <a:ext cx="78843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Utility: </a:t>
            </a:r>
            <a:r>
              <a:rPr lang="fr">
                <a:solidFill>
                  <a:schemeClr val="dk1"/>
                </a:solidFill>
              </a:rPr>
              <a:t>Learns to denoise and reconstruct data.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7893900" y="726250"/>
            <a:ext cx="5811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t=T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7213500" y="726250"/>
            <a:ext cx="6804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t=T-1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4104575" y="701800"/>
            <a:ext cx="6804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t=0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2" name="Google Shape;132;p22"/>
          <p:cNvSpPr txBox="1"/>
          <p:nvPr/>
        </p:nvSpPr>
        <p:spPr>
          <a:xfrm>
            <a:off x="5549350" y="726250"/>
            <a:ext cx="6804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…</a:t>
            </a:r>
            <a:endParaRPr>
              <a:solidFill>
                <a:srgbClr val="FF0000"/>
              </a:solidFill>
            </a:endParaRPr>
          </a:p>
        </p:txBody>
      </p:sp>
      <p:grpSp>
        <p:nvGrpSpPr>
          <p:cNvPr id="133" name="Google Shape;133;p22"/>
          <p:cNvGrpSpPr/>
          <p:nvPr/>
        </p:nvGrpSpPr>
        <p:grpSpPr>
          <a:xfrm>
            <a:off x="687787" y="1973975"/>
            <a:ext cx="6280763" cy="3146300"/>
            <a:chOff x="687787" y="1973975"/>
            <a:chExt cx="6280763" cy="3146300"/>
          </a:xfrm>
        </p:grpSpPr>
        <p:grpSp>
          <p:nvGrpSpPr>
            <p:cNvPr id="134" name="Google Shape;134;p22"/>
            <p:cNvGrpSpPr/>
            <p:nvPr/>
          </p:nvGrpSpPr>
          <p:grpSpPr>
            <a:xfrm>
              <a:off x="687787" y="1973975"/>
              <a:ext cx="6280763" cy="3146300"/>
              <a:chOff x="687787" y="2050175"/>
              <a:chExt cx="6280763" cy="3146300"/>
            </a:xfrm>
          </p:grpSpPr>
          <p:pic>
            <p:nvPicPr>
              <p:cNvPr id="135" name="Google Shape;135;p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87787" y="2050175"/>
                <a:ext cx="6280675" cy="31461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6" name="Google Shape;136;p22"/>
              <p:cNvSpPr/>
              <p:nvPr/>
            </p:nvSpPr>
            <p:spPr>
              <a:xfrm>
                <a:off x="3600450" y="2812075"/>
                <a:ext cx="3368100" cy="23844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" name="Google Shape;137;p22"/>
            <p:cNvSpPr txBox="1"/>
            <p:nvPr/>
          </p:nvSpPr>
          <p:spPr>
            <a:xfrm>
              <a:off x="6346250" y="2491650"/>
              <a:ext cx="5811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0000"/>
                  </a:solidFill>
                </a:rPr>
                <a:t>t=T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38" name="Google Shape;138;p22"/>
            <p:cNvSpPr txBox="1"/>
            <p:nvPr/>
          </p:nvSpPr>
          <p:spPr>
            <a:xfrm>
              <a:off x="4477550" y="2491650"/>
              <a:ext cx="6804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0000"/>
                  </a:solidFill>
                </a:rPr>
                <a:t>t=T-1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39" name="Google Shape;139;p22"/>
            <p:cNvSpPr txBox="1"/>
            <p:nvPr/>
          </p:nvSpPr>
          <p:spPr>
            <a:xfrm>
              <a:off x="856900" y="2432700"/>
              <a:ext cx="6804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0000"/>
                  </a:solidFill>
                </a:rPr>
                <a:t>t=0</a:t>
              </a: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140" name="Google Shape;140;p22"/>
          <p:cNvSpPr txBox="1"/>
          <p:nvPr/>
        </p:nvSpPr>
        <p:spPr>
          <a:xfrm>
            <a:off x="3643825" y="2890150"/>
            <a:ext cx="5515500" cy="2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</a:rPr>
              <a:t>Encoder-Decoder Architecture</a:t>
            </a:r>
            <a:r>
              <a:rPr lang="fr" sz="1200">
                <a:solidFill>
                  <a:schemeClr val="dk1"/>
                </a:solidFill>
              </a:rPr>
              <a:t>: a contracting path (encoder) to capture context and an expansive path (decoder) for precise localization.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dk1"/>
                </a:solidFill>
              </a:rPr>
              <a:t>Skip Connections</a:t>
            </a:r>
            <a:r>
              <a:rPr lang="fr" sz="1200">
                <a:solidFill>
                  <a:schemeClr val="dk1"/>
                </a:solidFill>
              </a:rPr>
              <a:t>: Directly connects encoder layers to corresponding decoder layers, preserving high-resolution spatial features.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200">
                <a:solidFill>
                  <a:schemeClr val="dk1"/>
                </a:solidFill>
              </a:rPr>
              <a:t>Versatile and Lightweight</a:t>
            </a:r>
            <a:r>
              <a:rPr lang="fr" sz="1200">
                <a:solidFill>
                  <a:schemeClr val="dk1"/>
                </a:solidFill>
              </a:rPr>
              <a:t>: Designed for high performance on pixel-wise tasks with relatively low computational requirements.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178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III. </a:t>
            </a: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DDPM</a:t>
            </a: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: </a:t>
            </a: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Training Process</a:t>
            </a:r>
            <a:endParaRPr b="1" sz="2100">
              <a:solidFill>
                <a:schemeClr val="accent5"/>
              </a:solidFill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591150" y="1150925"/>
            <a:ext cx="20553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Training Algorithm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0" l="0" r="49799" t="0"/>
          <a:stretch/>
        </p:blipFill>
        <p:spPr>
          <a:xfrm>
            <a:off x="650350" y="1780350"/>
            <a:ext cx="4450652" cy="23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723" y="2276587"/>
            <a:ext cx="3283650" cy="131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5586650" y="3784075"/>
            <a:ext cx="32838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Mean squared error between predicted noise and true noise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5791650" y="1150925"/>
            <a:ext cx="20553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Training Loss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178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III. </a:t>
            </a: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DDPM</a:t>
            </a: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: Sampling Process</a:t>
            </a:r>
            <a:endParaRPr b="1" sz="2100">
              <a:solidFill>
                <a:schemeClr val="accent5"/>
              </a:solidFill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591150" y="769925"/>
            <a:ext cx="804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Starts with random noise and applies reverse process iteratively.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Trade-off: Computational cost vs. quality.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6760" l="49799" r="0" t="-6759"/>
          <a:stretch/>
        </p:blipFill>
        <p:spPr>
          <a:xfrm>
            <a:off x="641675" y="1634200"/>
            <a:ext cx="4450652" cy="23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2402" y="17210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178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IV. </a:t>
            </a: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Conditioning on Text (Text-to-Image)</a:t>
            </a:r>
            <a:endParaRPr b="1" sz="2100">
              <a:solidFill>
                <a:schemeClr val="accent5"/>
              </a:solidFill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514950" y="922325"/>
            <a:ext cx="804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Key idea:</a:t>
            </a:r>
            <a:r>
              <a:rPr lang="fr">
                <a:solidFill>
                  <a:schemeClr val="dk1"/>
                </a:solidFill>
              </a:rPr>
              <a:t> Integrating text prompts into the model: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Text encoder extracts semantic features.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1"/>
                </a:solidFill>
              </a:rPr>
              <a:t>Cross-attention layers integrate text and image information.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b="0" l="0" r="0" t="11245"/>
          <a:stretch/>
        </p:blipFill>
        <p:spPr>
          <a:xfrm>
            <a:off x="1681088" y="2902550"/>
            <a:ext cx="5781827" cy="180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3574425" y="2089075"/>
            <a:ext cx="1647900" cy="582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“A smiling man's face”</a:t>
            </a:r>
            <a:endParaRPr b="1"/>
          </a:p>
        </p:txBody>
      </p:sp>
      <p:cxnSp>
        <p:nvCxnSpPr>
          <p:cNvPr id="167" name="Google Shape;167;p25"/>
          <p:cNvCxnSpPr>
            <a:stCxn id="166" idx="2"/>
          </p:cNvCxnSpPr>
          <p:nvPr/>
        </p:nvCxnSpPr>
        <p:spPr>
          <a:xfrm flipH="1">
            <a:off x="4389675" y="2671975"/>
            <a:ext cx="8700" cy="296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178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IV</a:t>
            </a: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. Conditioning on Text (Text-to-Image)</a:t>
            </a:r>
            <a:endParaRPr b="1" sz="2100">
              <a:solidFill>
                <a:schemeClr val="accent5"/>
              </a:solidFill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025" y="750700"/>
            <a:ext cx="5847951" cy="43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178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IV</a:t>
            </a: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. Conditioning on Text (Text-to-Image)</a:t>
            </a:r>
            <a:endParaRPr b="1" sz="2100">
              <a:solidFill>
                <a:schemeClr val="accent5"/>
              </a:solidFill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 rotWithShape="1">
          <a:blip r:embed="rId3">
            <a:alphaModFix/>
          </a:blip>
          <a:srcRect b="56411" l="0" r="0" t="0"/>
          <a:stretch/>
        </p:blipFill>
        <p:spPr>
          <a:xfrm>
            <a:off x="1403850" y="836674"/>
            <a:ext cx="6217450" cy="23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063" y="3315374"/>
            <a:ext cx="7699886" cy="160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 rotWithShape="1">
          <a:blip r:embed="rId5">
            <a:alphaModFix/>
          </a:blip>
          <a:srcRect b="2207" l="0" r="0" t="2207"/>
          <a:stretch/>
        </p:blipFill>
        <p:spPr>
          <a:xfrm>
            <a:off x="722063" y="3358749"/>
            <a:ext cx="7699886" cy="160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178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IV</a:t>
            </a: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. Conditioning on Text (Text-to-Image)</a:t>
            </a:r>
            <a:endParaRPr b="1" sz="2100">
              <a:solidFill>
                <a:schemeClr val="accent5"/>
              </a:solidFill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 rotWithShape="1">
          <a:blip r:embed="rId3">
            <a:alphaModFix/>
          </a:blip>
          <a:srcRect b="13412" l="0" r="0" t="0"/>
          <a:stretch/>
        </p:blipFill>
        <p:spPr>
          <a:xfrm>
            <a:off x="2143200" y="2467925"/>
            <a:ext cx="4771675" cy="267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 rotWithShape="1">
          <a:blip r:embed="rId4">
            <a:alphaModFix/>
          </a:blip>
          <a:srcRect b="47768" l="12813" r="11589" t="5154"/>
          <a:stretch/>
        </p:blipFill>
        <p:spPr>
          <a:xfrm>
            <a:off x="1940950" y="802325"/>
            <a:ext cx="5262099" cy="176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178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V. More advanced Diffusion Models</a:t>
            </a:r>
            <a:endParaRPr b="1" sz="2100">
              <a:solidFill>
                <a:schemeClr val="accent5"/>
              </a:solidFill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373850" y="750700"/>
            <a:ext cx="63579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Latent diffusion model (basis of Stable Diffusion)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225" y="1277825"/>
            <a:ext cx="5793554" cy="35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311700" y="178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V. More advanced Diffusion Models</a:t>
            </a:r>
            <a:endParaRPr b="1" sz="2100">
              <a:solidFill>
                <a:schemeClr val="accent5"/>
              </a:solidFill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13" y="665825"/>
            <a:ext cx="7570371" cy="40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178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V. More advanced Diffusion Models</a:t>
            </a:r>
            <a:endParaRPr b="1" sz="2100">
              <a:solidFill>
                <a:schemeClr val="accent5"/>
              </a:solidFill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373850" y="750700"/>
            <a:ext cx="63579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ControlNet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688" y="1269150"/>
            <a:ext cx="7052635" cy="35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5"/>
                </a:solidFill>
              </a:rPr>
              <a:t>Content</a:t>
            </a:r>
            <a:endParaRPr b="1" sz="2100">
              <a:solidFill>
                <a:schemeClr val="accent5"/>
              </a:solidFill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771475"/>
            <a:ext cx="8520600" cy="40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UcPeriod"/>
            </a:pPr>
            <a:r>
              <a:rPr lang="fr" sz="1400">
                <a:solidFill>
                  <a:schemeClr val="dk1"/>
                </a:solidFill>
              </a:rPr>
              <a:t>Generative Models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UcPeriod"/>
            </a:pP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</a:rPr>
              <a:t>Diffusion Models: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UcPeriod"/>
            </a:pP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</a:rPr>
              <a:t>Overview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UcPeriod"/>
            </a:pP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</a:rPr>
              <a:t>Mathematical Foundation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UcPeriod"/>
            </a:pPr>
            <a:r>
              <a:rPr lang="fr" sz="1400">
                <a:solidFill>
                  <a:schemeClr val="dk1"/>
                </a:solidFill>
              </a:rPr>
              <a:t>Denoising Diffusion Probabilistic Models (DDPM)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UcPeriod"/>
            </a:pP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</a:rPr>
              <a:t>Forward Process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UcPeriod"/>
            </a:pP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</a:rPr>
              <a:t>Reverse Process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UcPeriod"/>
            </a:pP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</a:rPr>
              <a:t>Training Process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UcPeriod"/>
            </a:pP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</a:rPr>
              <a:t>Sampling Process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UcPeriod"/>
            </a:pP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</a:rPr>
              <a:t>Conditioning on Text (Text-to-Image)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UcPeriod"/>
            </a:pP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</a:rPr>
              <a:t>More advanced Diffusion Model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UcPeriod"/>
            </a:pP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</a:rPr>
              <a:t>Challenges and Limitations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UcPeriod"/>
            </a:pPr>
            <a:r>
              <a:rPr lang="fr" sz="1400">
                <a:solidFill>
                  <a:schemeClr val="dk1"/>
                </a:solidFill>
                <a:highlight>
                  <a:srgbClr val="FFFFFF"/>
                </a:highlight>
              </a:rPr>
              <a:t>Additional Resources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11700" y="178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V. More advanced Diffusion Models</a:t>
            </a:r>
            <a:endParaRPr b="1" sz="2100">
              <a:solidFill>
                <a:schemeClr val="accent5"/>
              </a:solidFill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373850" y="750700"/>
            <a:ext cx="63579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ControlNet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b="8223" l="0" r="2987" t="0"/>
          <a:stretch/>
        </p:blipFill>
        <p:spPr>
          <a:xfrm>
            <a:off x="2422950" y="1277825"/>
            <a:ext cx="4298100" cy="321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311700" y="178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VI. Challenges and Limitations</a:t>
            </a:r>
            <a:endParaRPr b="1" sz="2100">
              <a:solidFill>
                <a:schemeClr val="accent5"/>
              </a:solidFill>
            </a:endParaRPr>
          </a:p>
        </p:txBody>
      </p:sp>
      <p:sp>
        <p:nvSpPr>
          <p:cNvPr id="221" name="Google Shape;221;p33"/>
          <p:cNvSpPr txBox="1"/>
          <p:nvPr/>
        </p:nvSpPr>
        <p:spPr>
          <a:xfrm>
            <a:off x="738150" y="886525"/>
            <a:ext cx="6418500" cy="29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High computational cost (training and sampling).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Interpretability issues.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Bias and ethical considerations in text prompts.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178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Additional </a:t>
            </a: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Resources</a:t>
            </a:r>
            <a:endParaRPr b="1" sz="2100">
              <a:solidFill>
                <a:schemeClr val="accent5"/>
              </a:solidFill>
            </a:endParaRPr>
          </a:p>
        </p:txBody>
      </p:sp>
      <p:sp>
        <p:nvSpPr>
          <p:cNvPr id="227" name="Google Shape;227;p34"/>
          <p:cNvSpPr txBox="1"/>
          <p:nvPr/>
        </p:nvSpPr>
        <p:spPr>
          <a:xfrm>
            <a:off x="738150" y="886525"/>
            <a:ext cx="6418500" cy="29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https://github.com/Jackson-Kang/Pytorch-Diffusion-Model-Tutorial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u="sng">
                <a:solidFill>
                  <a:schemeClr val="hlink"/>
                </a:solidFill>
                <a:hlinkClick r:id="rId4"/>
              </a:rPr>
              <a:t>https://github.com/dome272/Diffusion-Models-pytorch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https://medium.com/@shubham.ksingh.cer14/diffusion-models-from-scratch-in-pytorch-cb6d349c14be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 u="sng">
                <a:solidFill>
                  <a:schemeClr val="hlink"/>
                </a:solidFill>
                <a:hlinkClick r:id="rId6"/>
              </a:rPr>
              <a:t>https://nn.labml.ai/diffusion/ddpm/index.html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178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accent5"/>
              </a:buClr>
              <a:buSzPts val="2100"/>
              <a:buAutoNum type="romanUcPeriod"/>
            </a:pPr>
            <a:r>
              <a:rPr b="1" lang="fr" sz="2100">
                <a:solidFill>
                  <a:schemeClr val="accent5"/>
                </a:solidFill>
              </a:rPr>
              <a:t>Generative Models</a:t>
            </a:r>
            <a:endParaRPr b="1" sz="2100">
              <a:solidFill>
                <a:schemeClr val="accent5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514325" y="4414075"/>
            <a:ext cx="7884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E06666"/>
                </a:solidFill>
              </a:rPr>
              <a:t>What are generative models?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514325" y="3959875"/>
            <a:ext cx="7884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434343"/>
                </a:solidFill>
              </a:rPr>
              <a:t>DALL-E (OpenAI), Stable Diffusion (Stability AI), Imagen (Google), etc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713" y="826900"/>
            <a:ext cx="4098574" cy="313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178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I. </a:t>
            </a:r>
            <a:r>
              <a:rPr b="1" lang="fr" sz="2100">
                <a:solidFill>
                  <a:schemeClr val="accent5"/>
                </a:solidFill>
              </a:rPr>
              <a:t>Generative Models: </a:t>
            </a:r>
            <a:r>
              <a:rPr b="1" lang="fr" sz="2100">
                <a:solidFill>
                  <a:schemeClr val="accent5"/>
                </a:solidFill>
              </a:rPr>
              <a:t>F</a:t>
            </a:r>
            <a:r>
              <a:rPr b="1" lang="fr" sz="2100">
                <a:solidFill>
                  <a:schemeClr val="accent5"/>
                </a:solidFill>
              </a:rPr>
              <a:t>rom GANs to VAEs to Diffusion Models</a:t>
            </a:r>
            <a:endParaRPr b="1" sz="2100">
              <a:solidFill>
                <a:schemeClr val="accent5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0" l="22642" r="21394" t="0"/>
          <a:stretch/>
        </p:blipFill>
        <p:spPr>
          <a:xfrm>
            <a:off x="571900" y="1221800"/>
            <a:ext cx="2999126" cy="22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5350" y="1194555"/>
            <a:ext cx="4979776" cy="225938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833525" y="3933950"/>
            <a:ext cx="78843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2"/>
                </a:solidFill>
              </a:rPr>
              <a:t>Diffusion models as a probabilistic, stable alternative.</a:t>
            </a:r>
            <a:endParaRPr>
              <a:solidFill>
                <a:schemeClr val="dk2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>
                <a:solidFill>
                  <a:schemeClr val="dk2"/>
                </a:solidFill>
              </a:rPr>
              <a:t>Diffusion models are promising for high-quality generation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178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III. Diffusion Models: Overview</a:t>
            </a:r>
            <a:endParaRPr b="1" sz="2100">
              <a:solidFill>
                <a:schemeClr val="accent5"/>
              </a:solidFill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833525" y="826900"/>
            <a:ext cx="78843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Key idea:</a:t>
            </a:r>
            <a:r>
              <a:rPr lang="fr">
                <a:solidFill>
                  <a:schemeClr val="dk1"/>
                </a:solidFill>
              </a:rPr>
              <a:t> Model data distribution by iteratively denoising samples from noise.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Process: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fr">
                <a:solidFill>
                  <a:schemeClr val="dk1"/>
                </a:solidFill>
              </a:rPr>
              <a:t>Forward process (adds noise).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fr">
                <a:solidFill>
                  <a:schemeClr val="dk1"/>
                </a:solidFill>
              </a:rPr>
              <a:t>Reverse process (learns to denoise).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488" y="2322425"/>
            <a:ext cx="7034375" cy="24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178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II. Diffusion Models: Overview</a:t>
            </a:r>
            <a:endParaRPr b="1" sz="2100">
              <a:solidFill>
                <a:schemeClr val="accent5"/>
              </a:solidFill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833525" y="750700"/>
            <a:ext cx="78843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Key idea:</a:t>
            </a:r>
            <a:r>
              <a:rPr lang="fr">
                <a:solidFill>
                  <a:schemeClr val="dk1"/>
                </a:solidFill>
              </a:rPr>
              <a:t> Model data distribution by iteratively denoising samples from noise.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Process: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fr">
                <a:solidFill>
                  <a:schemeClr val="dk1"/>
                </a:solidFill>
              </a:rPr>
              <a:t>Forward process (adds noise).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fr">
                <a:solidFill>
                  <a:schemeClr val="dk1"/>
                </a:solidFill>
              </a:rPr>
              <a:t>Reverse process (learns to denoise).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673" y="1970800"/>
            <a:ext cx="4794652" cy="31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178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II. Diffusion Models: Mathematical Foundation</a:t>
            </a:r>
            <a:endParaRPr b="1" sz="2100">
              <a:solidFill>
                <a:schemeClr val="accent5"/>
              </a:solidFill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833525" y="979300"/>
            <a:ext cx="78843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Diffusion models roughly consist of two parts: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A </a:t>
            </a:r>
            <a:r>
              <a:rPr b="1" lang="fr">
                <a:solidFill>
                  <a:schemeClr val="dk1"/>
                </a:solidFill>
              </a:rPr>
              <a:t>predefined forward process</a:t>
            </a:r>
            <a:r>
              <a:rPr lang="fr">
                <a:solidFill>
                  <a:schemeClr val="dk1"/>
                </a:solidFill>
              </a:rPr>
              <a:t>  </a:t>
            </a:r>
            <a:r>
              <a:rPr i="1" lang="fr">
                <a:solidFill>
                  <a:schemeClr val="dk1"/>
                </a:solidFill>
              </a:rPr>
              <a:t>q(xt|xt−1)</a:t>
            </a:r>
            <a:r>
              <a:rPr lang="fr">
                <a:solidFill>
                  <a:schemeClr val="dk1"/>
                </a:solidFill>
              </a:rPr>
              <a:t>  of our choosing, that gradually adds Gaussian noise to an image until it becomes pure noise.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A </a:t>
            </a:r>
            <a:r>
              <a:rPr b="1" lang="fr">
                <a:solidFill>
                  <a:schemeClr val="dk1"/>
                </a:solidFill>
              </a:rPr>
              <a:t>reverse denoising process</a:t>
            </a:r>
            <a:r>
              <a:rPr lang="fr">
                <a:solidFill>
                  <a:schemeClr val="dk1"/>
                </a:solidFill>
              </a:rPr>
              <a:t>  </a:t>
            </a:r>
            <a:r>
              <a:rPr i="1" lang="fr">
                <a:solidFill>
                  <a:schemeClr val="dk1"/>
                </a:solidFill>
              </a:rPr>
              <a:t>p(xt−1|xt) </a:t>
            </a:r>
            <a:r>
              <a:rPr lang="fr">
                <a:solidFill>
                  <a:schemeClr val="dk1"/>
                </a:solidFill>
              </a:rPr>
              <a:t> , approximated by a neural network, which gradually denoises an image starting from pure noise.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2764450"/>
            <a:ext cx="809625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178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100">
                <a:solidFill>
                  <a:schemeClr val="accent5"/>
                </a:solidFill>
              </a:rPr>
              <a:t>III. </a:t>
            </a:r>
            <a:r>
              <a:rPr b="1" lang="fr" sz="2100">
                <a:solidFill>
                  <a:schemeClr val="accent5"/>
                </a:solidFill>
              </a:rPr>
              <a:t>Denoising Diffusion Probabilistic Models</a:t>
            </a:r>
            <a:endParaRPr b="1" sz="2100">
              <a:solidFill>
                <a:schemeClr val="accent5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807500" y="687025"/>
            <a:ext cx="7884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Denoising Diffusion Probabilistic Models (DDPM)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Introduced by Ho et al. (2020).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Architecture overview: Neural networks predict noise added at each timestep.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Benefits: High-quality, diverse outputs.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6649" l="0" r="0" t="6649"/>
          <a:stretch/>
        </p:blipFill>
        <p:spPr>
          <a:xfrm>
            <a:off x="1916588" y="1826825"/>
            <a:ext cx="5310819" cy="15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 b="0" l="0" r="0" t="10538"/>
          <a:stretch/>
        </p:blipFill>
        <p:spPr>
          <a:xfrm>
            <a:off x="2256775" y="3518375"/>
            <a:ext cx="4732974" cy="148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1780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fr" sz="2100">
                <a:solidFill>
                  <a:schemeClr val="accent5"/>
                </a:solidFill>
                <a:highlight>
                  <a:srgbClr val="FFFFFF"/>
                </a:highlight>
              </a:rPr>
              <a:t>III. DDPM: Forward Process</a:t>
            </a:r>
            <a:endParaRPr b="1" sz="2100">
              <a:solidFill>
                <a:schemeClr val="accent5"/>
              </a:solidFill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81521" l="39112" r="14007" t="-63"/>
          <a:stretch/>
        </p:blipFill>
        <p:spPr>
          <a:xfrm>
            <a:off x="1746775" y="1208500"/>
            <a:ext cx="3320174" cy="29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 rotWithShape="1">
          <a:blip r:embed="rId4">
            <a:alphaModFix/>
          </a:blip>
          <a:srcRect b="5672" l="0" r="0" t="5831"/>
          <a:stretch/>
        </p:blipFill>
        <p:spPr>
          <a:xfrm>
            <a:off x="1747925" y="4019575"/>
            <a:ext cx="5648149" cy="108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687775" y="750700"/>
            <a:ext cx="78843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Utility: </a:t>
            </a:r>
            <a:r>
              <a:rPr lang="fr">
                <a:solidFill>
                  <a:schemeClr val="dk1"/>
                </a:solidFill>
              </a:rPr>
              <a:t>Progressively adds Gaussian noise to data.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70" y="1576675"/>
            <a:ext cx="8395054" cy="24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